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CMU Serif" charset="1" panose="02000603000000000000"/>
      <p:regular r:id="rId14"/>
    </p:embeddedFont>
    <p:embeddedFont>
      <p:font typeface="CMU Serif Italics" charset="1" panose="02000603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1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jpe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6511" y="0"/>
            <a:ext cx="8281489" cy="10287000"/>
            <a:chOff x="0" y="0"/>
            <a:chExt cx="1416693" cy="17597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6693" cy="1759771"/>
            </a:xfrm>
            <a:custGeom>
              <a:avLst/>
              <a:gdLst/>
              <a:ahLst/>
              <a:cxnLst/>
              <a:rect r="r" b="b" t="t" l="l"/>
              <a:pathLst>
                <a:path h="1759771" w="1416693">
                  <a:moveTo>
                    <a:pt x="0" y="0"/>
                  </a:moveTo>
                  <a:lnTo>
                    <a:pt x="1416693" y="0"/>
                  </a:lnTo>
                  <a:lnTo>
                    <a:pt x="1416693" y="1759771"/>
                  </a:lnTo>
                  <a:lnTo>
                    <a:pt x="0" y="1759771"/>
                  </a:lnTo>
                  <a:close/>
                </a:path>
              </a:pathLst>
            </a:custGeom>
            <a:solidFill>
              <a:srgbClr val="E7E1D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744273" y="-1709476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5" y="0"/>
                </a:lnTo>
                <a:lnTo>
                  <a:pt x="65617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61861" y="1778381"/>
            <a:ext cx="2494074" cy="2645413"/>
          </a:xfrm>
          <a:custGeom>
            <a:avLst/>
            <a:gdLst/>
            <a:ahLst/>
            <a:cxnLst/>
            <a:rect r="r" b="b" t="t" l="l"/>
            <a:pathLst>
              <a:path h="2645413" w="2494074">
                <a:moveTo>
                  <a:pt x="0" y="0"/>
                </a:moveTo>
                <a:lnTo>
                  <a:pt x="2494074" y="0"/>
                </a:lnTo>
                <a:lnTo>
                  <a:pt x="2494074" y="2645414"/>
                </a:lnTo>
                <a:lnTo>
                  <a:pt x="0" y="2645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3976" y="-1957147"/>
            <a:ext cx="7604024" cy="5971694"/>
          </a:xfrm>
          <a:custGeom>
            <a:avLst/>
            <a:gdLst/>
            <a:ahLst/>
            <a:cxnLst/>
            <a:rect r="r" b="b" t="t" l="l"/>
            <a:pathLst>
              <a:path h="5971694" w="7604024">
                <a:moveTo>
                  <a:pt x="0" y="0"/>
                </a:moveTo>
                <a:lnTo>
                  <a:pt x="7604024" y="0"/>
                </a:lnTo>
                <a:lnTo>
                  <a:pt x="7604024" y="5971694"/>
                </a:lnTo>
                <a:lnTo>
                  <a:pt x="0" y="5971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5322" y="5267780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19"/>
                </a:lnTo>
                <a:lnTo>
                  <a:pt x="0" y="10326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6093">
            <a:off x="12915878" y="9094626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8"/>
                </a:lnTo>
                <a:lnTo>
                  <a:pt x="0" y="492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30641" y="2774604"/>
            <a:ext cx="6110693" cy="5618473"/>
          </a:xfrm>
          <a:custGeom>
            <a:avLst/>
            <a:gdLst/>
            <a:ahLst/>
            <a:cxnLst/>
            <a:rect r="r" b="b" t="t" l="l"/>
            <a:pathLst>
              <a:path h="5618473" w="6110693">
                <a:moveTo>
                  <a:pt x="0" y="0"/>
                </a:moveTo>
                <a:lnTo>
                  <a:pt x="6110693" y="0"/>
                </a:lnTo>
                <a:lnTo>
                  <a:pt x="6110693" y="5618473"/>
                </a:lnTo>
                <a:lnTo>
                  <a:pt x="0" y="56184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416" t="0" r="-2258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5322" y="5315722"/>
            <a:ext cx="9359700" cy="23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CMU Serif"/>
              </a:rPr>
              <a:t>WEB DEVELOPMENT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5322" y="7826004"/>
            <a:ext cx="9359700" cy="235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0000"/>
                </a:solidFill>
                <a:latin typeface="CMU Serif"/>
              </a:rPr>
              <a:t>PROJECT OVERVIEW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3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594259" cy="10447694"/>
          </a:xfrm>
          <a:custGeom>
            <a:avLst/>
            <a:gdLst/>
            <a:ahLst/>
            <a:cxnLst/>
            <a:rect r="r" b="b" t="t" l="l"/>
            <a:pathLst>
              <a:path h="10447694" w="9594259">
                <a:moveTo>
                  <a:pt x="0" y="0"/>
                </a:moveTo>
                <a:lnTo>
                  <a:pt x="9594259" y="0"/>
                </a:lnTo>
                <a:lnTo>
                  <a:pt x="9594259" y="10447694"/>
                </a:lnTo>
                <a:lnTo>
                  <a:pt x="0" y="10447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2507" y="0"/>
            <a:ext cx="8765493" cy="10287000"/>
          </a:xfrm>
          <a:custGeom>
            <a:avLst/>
            <a:gdLst/>
            <a:ahLst/>
            <a:cxnLst/>
            <a:rect r="r" b="b" t="t" l="l"/>
            <a:pathLst>
              <a:path h="10287000" w="8765493">
                <a:moveTo>
                  <a:pt x="0" y="0"/>
                </a:moveTo>
                <a:lnTo>
                  <a:pt x="8765493" y="0"/>
                </a:lnTo>
                <a:lnTo>
                  <a:pt x="87654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66979" y="1028700"/>
            <a:ext cx="2393230" cy="2332679"/>
          </a:xfrm>
          <a:custGeom>
            <a:avLst/>
            <a:gdLst/>
            <a:ahLst/>
            <a:cxnLst/>
            <a:rect r="r" b="b" t="t" l="l"/>
            <a:pathLst>
              <a:path h="2332679" w="2393230">
                <a:moveTo>
                  <a:pt x="0" y="0"/>
                </a:moveTo>
                <a:lnTo>
                  <a:pt x="2393230" y="0"/>
                </a:lnTo>
                <a:lnTo>
                  <a:pt x="2393230" y="2332679"/>
                </a:lnTo>
                <a:lnTo>
                  <a:pt x="0" y="23326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6020" y="4518158"/>
            <a:ext cx="13795147" cy="17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0"/>
              </a:lnSpc>
            </a:pPr>
            <a:r>
              <a:rPr lang="en-US" sz="13597">
                <a:solidFill>
                  <a:srgbClr val="000000"/>
                </a:solidFill>
                <a:latin typeface="CMU Serif Semi-Bold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114607" y="7547144"/>
            <a:ext cx="4497974" cy="680319"/>
          </a:xfrm>
          <a:custGeom>
            <a:avLst/>
            <a:gdLst/>
            <a:ahLst/>
            <a:cxnLst/>
            <a:rect r="r" b="b" t="t" l="l"/>
            <a:pathLst>
              <a:path h="680319" w="4497974">
                <a:moveTo>
                  <a:pt x="0" y="0"/>
                </a:moveTo>
                <a:lnTo>
                  <a:pt x="4497974" y="0"/>
                </a:lnTo>
                <a:lnTo>
                  <a:pt x="4497974" y="680318"/>
                </a:lnTo>
                <a:lnTo>
                  <a:pt x="0" y="680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95826" y="6674212"/>
            <a:ext cx="10335535" cy="42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6"/>
              </a:lnSpc>
            </a:pPr>
            <a:r>
              <a:rPr lang="en-US" sz="2701">
                <a:solidFill>
                  <a:srgbClr val="000000"/>
                </a:solidFill>
                <a:latin typeface="DejaVu Serif"/>
              </a:rPr>
              <a:t>Contact us if you are interested in our project.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693054" y="-828194"/>
            <a:ext cx="7604024" cy="5971694"/>
          </a:xfrm>
          <a:custGeom>
            <a:avLst/>
            <a:gdLst/>
            <a:ahLst/>
            <a:cxnLst/>
            <a:rect r="r" b="b" t="t" l="l"/>
            <a:pathLst>
              <a:path h="5971694" w="7604024">
                <a:moveTo>
                  <a:pt x="0" y="0"/>
                </a:moveTo>
                <a:lnTo>
                  <a:pt x="7604024" y="0"/>
                </a:lnTo>
                <a:lnTo>
                  <a:pt x="7604024" y="5971694"/>
                </a:lnTo>
                <a:lnTo>
                  <a:pt x="0" y="5971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4901323" y="6494994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4" y="0"/>
                </a:lnTo>
                <a:lnTo>
                  <a:pt x="6561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6093">
            <a:off x="16125447" y="8157525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8"/>
                </a:lnTo>
                <a:lnTo>
                  <a:pt x="0" y="492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3830" y="4255908"/>
            <a:ext cx="6973550" cy="5476561"/>
          </a:xfrm>
          <a:custGeom>
            <a:avLst/>
            <a:gdLst/>
            <a:ahLst/>
            <a:cxnLst/>
            <a:rect r="r" b="b" t="t" l="l"/>
            <a:pathLst>
              <a:path h="5476561" w="6973550">
                <a:moveTo>
                  <a:pt x="0" y="0"/>
                </a:moveTo>
                <a:lnTo>
                  <a:pt x="6973550" y="0"/>
                </a:lnTo>
                <a:lnTo>
                  <a:pt x="6973550" y="5476561"/>
                </a:lnTo>
                <a:lnTo>
                  <a:pt x="0" y="547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7622" y="-1581247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4" y="0"/>
                </a:lnTo>
                <a:lnTo>
                  <a:pt x="6561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08183" y="784416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19"/>
                </a:lnTo>
                <a:lnTo>
                  <a:pt x="0" y="10326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70265" y="2997815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8"/>
                </a:lnTo>
                <a:lnTo>
                  <a:pt x="0" y="492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26129" y="1946918"/>
            <a:ext cx="4504946" cy="5479370"/>
          </a:xfrm>
          <a:custGeom>
            <a:avLst/>
            <a:gdLst/>
            <a:ahLst/>
            <a:cxnLst/>
            <a:rect r="r" b="b" t="t" l="l"/>
            <a:pathLst>
              <a:path h="5479370" w="4504946">
                <a:moveTo>
                  <a:pt x="0" y="0"/>
                </a:moveTo>
                <a:lnTo>
                  <a:pt x="4504946" y="0"/>
                </a:lnTo>
                <a:lnTo>
                  <a:pt x="4504946" y="5479371"/>
                </a:lnTo>
                <a:lnTo>
                  <a:pt x="0" y="547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42212" y="3934328"/>
            <a:ext cx="7117826" cy="180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0"/>
              </a:lnSpc>
            </a:pPr>
            <a:r>
              <a:rPr lang="en-US" sz="8281">
                <a:solidFill>
                  <a:srgbClr val="000000"/>
                </a:solidFill>
                <a:latin typeface="CMU Serif"/>
              </a:rPr>
              <a:t>PROJECT NAME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2212" y="6630086"/>
            <a:ext cx="7117826" cy="180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0"/>
              </a:lnSpc>
            </a:pPr>
            <a:r>
              <a:rPr lang="en-US" sz="8281">
                <a:solidFill>
                  <a:srgbClr val="000000"/>
                </a:solidFill>
                <a:latin typeface="CMU Serif"/>
              </a:rPr>
              <a:t>Calculator Application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2356" y="2157653"/>
            <a:ext cx="7604024" cy="5971694"/>
          </a:xfrm>
          <a:custGeom>
            <a:avLst/>
            <a:gdLst/>
            <a:ahLst/>
            <a:cxnLst/>
            <a:rect r="r" b="b" t="t" l="l"/>
            <a:pathLst>
              <a:path h="5971694" w="7604024">
                <a:moveTo>
                  <a:pt x="0" y="0"/>
                </a:moveTo>
                <a:lnTo>
                  <a:pt x="7604024" y="0"/>
                </a:lnTo>
                <a:lnTo>
                  <a:pt x="7604024" y="5971694"/>
                </a:lnTo>
                <a:lnTo>
                  <a:pt x="0" y="5971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5955" y="3549366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5" y="0"/>
                </a:lnTo>
                <a:lnTo>
                  <a:pt x="65617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3854"/>
            <a:ext cx="1953979" cy="2443189"/>
          </a:xfrm>
          <a:custGeom>
            <a:avLst/>
            <a:gdLst/>
            <a:ahLst/>
            <a:cxnLst/>
            <a:rect r="r" b="b" t="t" l="l"/>
            <a:pathLst>
              <a:path h="2443189" w="1953979">
                <a:moveTo>
                  <a:pt x="0" y="0"/>
                </a:moveTo>
                <a:lnTo>
                  <a:pt x="1953979" y="0"/>
                </a:lnTo>
                <a:lnTo>
                  <a:pt x="1953979" y="2443189"/>
                </a:lnTo>
                <a:lnTo>
                  <a:pt x="0" y="2443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36" y="3933229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19"/>
                </a:lnTo>
                <a:lnTo>
                  <a:pt x="0" y="1032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42324">
            <a:off x="8659966" y="1457283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9"/>
                </a:lnTo>
                <a:lnTo>
                  <a:pt x="0" y="492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53033" y="2853636"/>
            <a:ext cx="6416785" cy="6010904"/>
          </a:xfrm>
          <a:custGeom>
            <a:avLst/>
            <a:gdLst/>
            <a:ahLst/>
            <a:cxnLst/>
            <a:rect r="r" b="b" t="t" l="l"/>
            <a:pathLst>
              <a:path h="6010904" w="6416785">
                <a:moveTo>
                  <a:pt x="0" y="0"/>
                </a:moveTo>
                <a:lnTo>
                  <a:pt x="6416785" y="0"/>
                </a:lnTo>
                <a:lnTo>
                  <a:pt x="6416785" y="6010904"/>
                </a:lnTo>
                <a:lnTo>
                  <a:pt x="0" y="6010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933229"/>
            <a:ext cx="7330626" cy="4834298"/>
            <a:chOff x="0" y="0"/>
            <a:chExt cx="9774167" cy="64457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66700"/>
              <a:ext cx="9774167" cy="1223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50"/>
                </a:lnSpc>
              </a:pPr>
              <a:r>
                <a:rPr lang="en-US" sz="7378">
                  <a:solidFill>
                    <a:srgbClr val="000000"/>
                  </a:solidFill>
                  <a:latin typeface="CMU Serif Semi-Bold"/>
                </a:rPr>
                <a:t>Description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86114"/>
              <a:ext cx="9221021" cy="435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99"/>
                </a:lnSpc>
                <a:spcBef>
                  <a:spcPct val="0"/>
                </a:spcBef>
              </a:pPr>
              <a:r>
                <a:rPr lang="en-US" sz="2959">
                  <a:solidFill>
                    <a:srgbClr val="000000"/>
                  </a:solidFill>
                  <a:latin typeface="DejaVu Serif"/>
                </a:rPr>
                <a:t>This web application is a calculator that allows users to perform basic arithmetic operations (addition, subtraction, multiplication, division) on numbers. It provides a user-friendly interface for entering digits and performing calculations.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2356" y="2157653"/>
            <a:ext cx="7604024" cy="5971694"/>
          </a:xfrm>
          <a:custGeom>
            <a:avLst/>
            <a:gdLst/>
            <a:ahLst/>
            <a:cxnLst/>
            <a:rect r="r" b="b" t="t" l="l"/>
            <a:pathLst>
              <a:path h="5971694" w="7604024">
                <a:moveTo>
                  <a:pt x="0" y="0"/>
                </a:moveTo>
                <a:lnTo>
                  <a:pt x="7604024" y="0"/>
                </a:lnTo>
                <a:lnTo>
                  <a:pt x="7604024" y="5971694"/>
                </a:lnTo>
                <a:lnTo>
                  <a:pt x="0" y="5971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85955" y="3549366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5" y="0"/>
                </a:lnTo>
                <a:lnTo>
                  <a:pt x="65617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73854"/>
            <a:ext cx="1953979" cy="2443189"/>
          </a:xfrm>
          <a:custGeom>
            <a:avLst/>
            <a:gdLst/>
            <a:ahLst/>
            <a:cxnLst/>
            <a:rect r="r" b="b" t="t" l="l"/>
            <a:pathLst>
              <a:path h="2443189" w="1953979">
                <a:moveTo>
                  <a:pt x="0" y="0"/>
                </a:moveTo>
                <a:lnTo>
                  <a:pt x="1953979" y="0"/>
                </a:lnTo>
                <a:lnTo>
                  <a:pt x="1953979" y="2443189"/>
                </a:lnTo>
                <a:lnTo>
                  <a:pt x="0" y="2443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436" y="3797666"/>
            <a:ext cx="7723519" cy="1168182"/>
          </a:xfrm>
          <a:custGeom>
            <a:avLst/>
            <a:gdLst/>
            <a:ahLst/>
            <a:cxnLst/>
            <a:rect r="r" b="b" t="t" l="l"/>
            <a:pathLst>
              <a:path h="1168182" w="7723519">
                <a:moveTo>
                  <a:pt x="0" y="0"/>
                </a:moveTo>
                <a:lnTo>
                  <a:pt x="7723519" y="0"/>
                </a:lnTo>
                <a:lnTo>
                  <a:pt x="7723519" y="1168182"/>
                </a:lnTo>
                <a:lnTo>
                  <a:pt x="0" y="1168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42324">
            <a:off x="8659966" y="1457283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9"/>
                </a:lnTo>
                <a:lnTo>
                  <a:pt x="0" y="492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76467" y="2917043"/>
            <a:ext cx="7423007" cy="5624559"/>
          </a:xfrm>
          <a:custGeom>
            <a:avLst/>
            <a:gdLst/>
            <a:ahLst/>
            <a:cxnLst/>
            <a:rect r="r" b="b" t="t" l="l"/>
            <a:pathLst>
              <a:path h="5624559" w="7423007">
                <a:moveTo>
                  <a:pt x="0" y="0"/>
                </a:moveTo>
                <a:lnTo>
                  <a:pt x="7423008" y="0"/>
                </a:lnTo>
                <a:lnTo>
                  <a:pt x="7423008" y="5624559"/>
                </a:lnTo>
                <a:lnTo>
                  <a:pt x="0" y="56245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5330" y="3933229"/>
            <a:ext cx="7330626" cy="5966868"/>
            <a:chOff x="0" y="0"/>
            <a:chExt cx="9774167" cy="79558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47650"/>
              <a:ext cx="9774167" cy="1166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22"/>
                </a:lnSpc>
              </a:pPr>
              <a:r>
                <a:rPr lang="en-US" sz="6978">
                  <a:solidFill>
                    <a:srgbClr val="000000"/>
                  </a:solidFill>
                  <a:latin typeface="CMU Serif Semi-Bold"/>
                </a:rPr>
                <a:t>Technologies Used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10400"/>
              <a:ext cx="9221021" cy="5945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82150" indent="-341075" lvl="1">
                <a:lnSpc>
                  <a:spcPts val="3949"/>
                </a:lnSpc>
                <a:buFont typeface="Arial"/>
                <a:buChar char="•"/>
              </a:pPr>
              <a:r>
                <a:rPr lang="en-US" sz="3159">
                  <a:solidFill>
                    <a:srgbClr val="000000"/>
                  </a:solidFill>
                  <a:latin typeface="DejaVu Serif"/>
                </a:rPr>
                <a:t>Frontend Framework: React</a:t>
              </a:r>
            </a:p>
            <a:p>
              <a:pPr marL="682150" indent="-341075" lvl="1">
                <a:lnSpc>
                  <a:spcPts val="3949"/>
                </a:lnSpc>
                <a:buFont typeface="Arial"/>
                <a:buChar char="•"/>
              </a:pPr>
              <a:r>
                <a:rPr lang="en-US" sz="3159">
                  <a:solidFill>
                    <a:srgbClr val="000000"/>
                  </a:solidFill>
                  <a:latin typeface="DejaVu Serif"/>
                </a:rPr>
                <a:t>Styling: CSS (with some external styling libraries) </a:t>
              </a:r>
            </a:p>
            <a:p>
              <a:pPr marL="682150" indent="-341075" lvl="1">
                <a:lnSpc>
                  <a:spcPts val="3949"/>
                </a:lnSpc>
                <a:buFont typeface="Arial"/>
                <a:buChar char="•"/>
              </a:pPr>
              <a:r>
                <a:rPr lang="en-US" sz="3159">
                  <a:solidFill>
                    <a:srgbClr val="000000"/>
                  </a:solidFill>
                  <a:latin typeface="DejaVu Serif"/>
                </a:rPr>
                <a:t>Version Control: Git (with GitHub for repository hosting)</a:t>
              </a:r>
            </a:p>
            <a:p>
              <a:pPr marL="682150" indent="-341075" lvl="1">
                <a:lnSpc>
                  <a:spcPts val="3949"/>
                </a:lnSpc>
                <a:buFont typeface="Arial"/>
                <a:buChar char="•"/>
              </a:pPr>
              <a:r>
                <a:rPr lang="en-US" sz="3159">
                  <a:solidFill>
                    <a:srgbClr val="000000"/>
                  </a:solidFill>
                  <a:latin typeface="DejaVu Serif"/>
                </a:rPr>
                <a:t>Package Management: npm (Node Package Manager)</a:t>
              </a:r>
            </a:p>
            <a:p>
              <a:pPr algn="l" marL="682150" indent="-341075" lvl="1">
                <a:lnSpc>
                  <a:spcPts val="3949"/>
                </a:lnSpc>
                <a:buFont typeface="Arial"/>
                <a:buChar char="•"/>
              </a:pPr>
              <a:r>
                <a:rPr lang="en-US" sz="3159">
                  <a:solidFill>
                    <a:srgbClr val="000000"/>
                  </a:solidFill>
                  <a:latin typeface="DejaVu Serif"/>
                </a:rPr>
                <a:t>Code Editor: Visual Studio Code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7890" y="2883962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000000"/>
                </a:solidFill>
                <a:latin typeface="CMU Serif Semi-Bold"/>
              </a:rPr>
              <a:t>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014008" y="2883962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000000"/>
                </a:solidFill>
                <a:latin typeface="CMU Serif Semi-Bold"/>
              </a:rPr>
              <a:t>3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47890" y="6082043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000000"/>
                </a:solidFill>
                <a:latin typeface="CMU Serif Semi-Bold"/>
              </a:rPr>
              <a:t>2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14008" y="6082043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000000"/>
                </a:solidFill>
                <a:latin typeface="CMU Serif Semi-Bold"/>
              </a:rPr>
              <a:t>4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48750" y="3400654"/>
            <a:ext cx="4011484" cy="223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ejaVu Serif"/>
              </a:rPr>
              <a:t>.Basic Arithmetic Operations: - Addition, subtraction, multiplication, and division operations are supported.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14008" y="3692336"/>
            <a:ext cx="4011484" cy="195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474">
                <a:solidFill>
                  <a:srgbClr val="000000"/>
                </a:solidFill>
                <a:latin typeface="DejaVu Serif"/>
              </a:rPr>
              <a:t>Decimal Point Handling: - The application ensures that only one decimal point can be entered in a number.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47890" y="6890417"/>
            <a:ext cx="4011484" cy="148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ejaVu Serif"/>
              </a:rPr>
              <a:t>Clear and Delete Functionality: - Users can clear the display or delete the last entered digi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14008" y="6890417"/>
            <a:ext cx="4011484" cy="148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ejaVu Serif"/>
              </a:rPr>
              <a:t>Error Handling: - The application is designed to handle edge cases and prevent invalid input</a:t>
            </a:r>
            <a:r>
              <a:rPr lang="en-US" sz="2374" strike="noStrike" u="none">
                <a:solidFill>
                  <a:srgbClr val="000000"/>
                </a:solidFill>
                <a:latin typeface="DejaVu Serif"/>
              </a:rPr>
              <a:t>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512659" y="5052873"/>
            <a:ext cx="5148064" cy="6456602"/>
          </a:xfrm>
          <a:custGeom>
            <a:avLst/>
            <a:gdLst/>
            <a:ahLst/>
            <a:cxnLst/>
            <a:rect r="r" b="b" t="t" l="l"/>
            <a:pathLst>
              <a:path h="6456602" w="5148064">
                <a:moveTo>
                  <a:pt x="0" y="0"/>
                </a:moveTo>
                <a:lnTo>
                  <a:pt x="5148064" y="0"/>
                </a:lnTo>
                <a:lnTo>
                  <a:pt x="5148064" y="6456602"/>
                </a:lnTo>
                <a:lnTo>
                  <a:pt x="0" y="6456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339763">
            <a:off x="15504305" y="-2407034"/>
            <a:ext cx="5567389" cy="4372256"/>
          </a:xfrm>
          <a:custGeom>
            <a:avLst/>
            <a:gdLst/>
            <a:ahLst/>
            <a:cxnLst/>
            <a:rect r="r" b="b" t="t" l="l"/>
            <a:pathLst>
              <a:path h="4372256" w="5567389">
                <a:moveTo>
                  <a:pt x="0" y="0"/>
                </a:moveTo>
                <a:lnTo>
                  <a:pt x="5567390" y="0"/>
                </a:lnTo>
                <a:lnTo>
                  <a:pt x="5567390" y="4372256"/>
                </a:lnTo>
                <a:lnTo>
                  <a:pt x="0" y="4372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99166" y="9770690"/>
            <a:ext cx="6827235" cy="1032619"/>
          </a:xfrm>
          <a:custGeom>
            <a:avLst/>
            <a:gdLst/>
            <a:ahLst/>
            <a:cxnLst/>
            <a:rect r="r" b="b" t="t" l="l"/>
            <a:pathLst>
              <a:path h="1032619" w="6827235">
                <a:moveTo>
                  <a:pt x="0" y="0"/>
                </a:moveTo>
                <a:lnTo>
                  <a:pt x="6827235" y="0"/>
                </a:lnTo>
                <a:lnTo>
                  <a:pt x="6827235" y="1032620"/>
                </a:lnTo>
                <a:lnTo>
                  <a:pt x="0" y="10326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76093">
            <a:off x="8259730" y="4048162"/>
            <a:ext cx="2059774" cy="316690"/>
          </a:xfrm>
          <a:custGeom>
            <a:avLst/>
            <a:gdLst/>
            <a:ahLst/>
            <a:cxnLst/>
            <a:rect r="r" b="b" t="t" l="l"/>
            <a:pathLst>
              <a:path h="316690" w="2059774">
                <a:moveTo>
                  <a:pt x="0" y="0"/>
                </a:moveTo>
                <a:lnTo>
                  <a:pt x="2059774" y="0"/>
                </a:lnTo>
                <a:lnTo>
                  <a:pt x="2059774" y="316690"/>
                </a:lnTo>
                <a:lnTo>
                  <a:pt x="0" y="316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545587">
            <a:off x="-115860" y="10686874"/>
            <a:ext cx="2980362" cy="458231"/>
          </a:xfrm>
          <a:custGeom>
            <a:avLst/>
            <a:gdLst/>
            <a:ahLst/>
            <a:cxnLst/>
            <a:rect r="r" b="b" t="t" l="l"/>
            <a:pathLst>
              <a:path h="458231" w="2980362">
                <a:moveTo>
                  <a:pt x="0" y="0"/>
                </a:moveTo>
                <a:lnTo>
                  <a:pt x="2980361" y="0"/>
                </a:lnTo>
                <a:lnTo>
                  <a:pt x="2980361" y="458231"/>
                </a:lnTo>
                <a:lnTo>
                  <a:pt x="0" y="4582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766450" y="5019675"/>
            <a:ext cx="3046333" cy="1085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7"/>
              </a:lnSpc>
              <a:spcBef>
                <a:spcPct val="0"/>
              </a:spcBef>
            </a:pPr>
            <a:r>
              <a:rPr lang="en-US" sz="6369">
                <a:solidFill>
                  <a:srgbClr val="000000"/>
                </a:solidFill>
                <a:latin typeface="CMU Serif Semi-Bold"/>
              </a:rPr>
              <a:t>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97513" y="639176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000000"/>
                </a:solidFill>
                <a:latin typeface="CMU Serif Semi-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97513" y="1346368"/>
            <a:ext cx="4011484" cy="186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8"/>
              </a:lnSpc>
              <a:spcBef>
                <a:spcPct val="0"/>
              </a:spcBef>
            </a:pPr>
            <a:r>
              <a:rPr lang="en-US" sz="2374">
                <a:solidFill>
                  <a:srgbClr val="000000"/>
                </a:solidFill>
                <a:latin typeface="DejaVu Serif"/>
              </a:rPr>
              <a:t>State Management: - State is managed using the `useReducer` hook, ensuring predictable and controlled updates.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621" y="1028700"/>
            <a:ext cx="8115300" cy="9042400"/>
            <a:chOff x="0" y="0"/>
            <a:chExt cx="10820400" cy="1205653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9550"/>
              <a:ext cx="10820400" cy="10020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20"/>
                </a:lnSpc>
              </a:pPr>
              <a:r>
                <a:rPr lang="en-US" sz="6000">
                  <a:solidFill>
                    <a:srgbClr val="000000"/>
                  </a:solidFill>
                  <a:latin typeface="CMU Serif Semi-Bold"/>
                </a:rPr>
                <a:t>Code Structure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00530"/>
              <a:ext cx="10208044" cy="10356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69286" indent="-334643" lvl="1">
                <a:lnSpc>
                  <a:spcPts val="3874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DejaVu Serif"/>
                </a:rPr>
                <a:t> Component-Based Architecture: The application is built using a component-based architecture. Each component handles a specific aspect of the UI (e.g., buttons, display). </a:t>
              </a:r>
            </a:p>
            <a:p>
              <a:pPr marL="669286" indent="-334643" lvl="1">
                <a:lnSpc>
                  <a:spcPts val="3874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DejaVu Serif"/>
                </a:rPr>
                <a:t>Reducer for State Management: State is managed using a reducer function, which processes actions and returns a new state based on the action type. </a:t>
              </a:r>
            </a:p>
            <a:p>
              <a:pPr algn="l" marL="669286" indent="-334643" lvl="1">
                <a:lnSpc>
                  <a:spcPts val="3874"/>
                </a:lnSpc>
                <a:buFont typeface="Arial"/>
                <a:buChar char="•"/>
              </a:pPr>
              <a:r>
                <a:rPr lang="en-US" sz="3099">
                  <a:solidFill>
                    <a:srgbClr val="000000"/>
                  </a:solidFill>
                  <a:latin typeface="DejaVu Serif"/>
                </a:rPr>
                <a:t>Spread Operator for Immutability: The spread operator (`...`) is used to create new state objects, ensuring immutability and predictable state updates.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73327" y="612408"/>
            <a:ext cx="7225582" cy="9062184"/>
          </a:xfrm>
          <a:custGeom>
            <a:avLst/>
            <a:gdLst/>
            <a:ahLst/>
            <a:cxnLst/>
            <a:rect r="r" b="b" t="t" l="l"/>
            <a:pathLst>
              <a:path h="9062184" w="7225582">
                <a:moveTo>
                  <a:pt x="0" y="0"/>
                </a:moveTo>
                <a:lnTo>
                  <a:pt x="7225581" y="0"/>
                </a:lnTo>
                <a:lnTo>
                  <a:pt x="7225581" y="9062184"/>
                </a:lnTo>
                <a:lnTo>
                  <a:pt x="0" y="906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55127" y="1849982"/>
            <a:ext cx="5659660" cy="3197749"/>
          </a:xfrm>
          <a:custGeom>
            <a:avLst/>
            <a:gdLst/>
            <a:ahLst/>
            <a:cxnLst/>
            <a:rect r="r" b="b" t="t" l="l"/>
            <a:pathLst>
              <a:path h="3197749" w="5659660">
                <a:moveTo>
                  <a:pt x="0" y="0"/>
                </a:moveTo>
                <a:lnTo>
                  <a:pt x="5659660" y="0"/>
                </a:lnTo>
                <a:lnTo>
                  <a:pt x="5659660" y="3197749"/>
                </a:lnTo>
                <a:lnTo>
                  <a:pt x="0" y="3197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2824" r="0" b="-8282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23592" y="5512433"/>
            <a:ext cx="4760491" cy="720024"/>
          </a:xfrm>
          <a:custGeom>
            <a:avLst/>
            <a:gdLst/>
            <a:ahLst/>
            <a:cxnLst/>
            <a:rect r="r" b="b" t="t" l="l"/>
            <a:pathLst>
              <a:path h="720024" w="4760491">
                <a:moveTo>
                  <a:pt x="0" y="0"/>
                </a:moveTo>
                <a:lnTo>
                  <a:pt x="4760491" y="0"/>
                </a:lnTo>
                <a:lnTo>
                  <a:pt x="4760491" y="720024"/>
                </a:lnTo>
                <a:lnTo>
                  <a:pt x="0" y="7200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6093">
            <a:off x="16490623" y="5986423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3" y="0"/>
                </a:lnTo>
                <a:lnTo>
                  <a:pt x="3200443" y="492068"/>
                </a:lnTo>
                <a:lnTo>
                  <a:pt x="0" y="492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E93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9820"/>
            <a:ext cx="18441886" cy="4871914"/>
            <a:chOff x="0" y="0"/>
            <a:chExt cx="4857122" cy="1283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122" cy="1283138"/>
            </a:xfrm>
            <a:custGeom>
              <a:avLst/>
              <a:gdLst/>
              <a:ahLst/>
              <a:cxnLst/>
              <a:rect r="r" b="b" t="t" l="l"/>
              <a:pathLst>
                <a:path h="1283138" w="4857122">
                  <a:moveTo>
                    <a:pt x="0" y="0"/>
                  </a:moveTo>
                  <a:lnTo>
                    <a:pt x="4857122" y="0"/>
                  </a:lnTo>
                  <a:lnTo>
                    <a:pt x="4857122" y="1283138"/>
                  </a:lnTo>
                  <a:lnTo>
                    <a:pt x="0" y="1283138"/>
                  </a:lnTo>
                  <a:close/>
                </a:path>
              </a:pathLst>
            </a:custGeom>
            <a:solidFill>
              <a:srgbClr val="FFF9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57122" cy="1311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0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3970" y="-414763"/>
            <a:ext cx="6827235" cy="1443463"/>
          </a:xfrm>
          <a:custGeom>
            <a:avLst/>
            <a:gdLst/>
            <a:ahLst/>
            <a:cxnLst/>
            <a:rect r="r" b="b" t="t" l="l"/>
            <a:pathLst>
              <a:path h="1443463" w="6827235">
                <a:moveTo>
                  <a:pt x="0" y="0"/>
                </a:moveTo>
                <a:lnTo>
                  <a:pt x="6827235" y="0"/>
                </a:lnTo>
                <a:lnTo>
                  <a:pt x="6827235" y="1443463"/>
                </a:lnTo>
                <a:lnTo>
                  <a:pt x="0" y="1443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-19893" t="0" r="-1989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912480"/>
            <a:ext cx="1745318" cy="1784247"/>
          </a:xfrm>
          <a:custGeom>
            <a:avLst/>
            <a:gdLst/>
            <a:ahLst/>
            <a:cxnLst/>
            <a:rect r="r" b="b" t="t" l="l"/>
            <a:pathLst>
              <a:path h="1784247" w="1745318">
                <a:moveTo>
                  <a:pt x="0" y="0"/>
                </a:moveTo>
                <a:lnTo>
                  <a:pt x="1745318" y="0"/>
                </a:lnTo>
                <a:lnTo>
                  <a:pt x="1745318" y="1784247"/>
                </a:lnTo>
                <a:lnTo>
                  <a:pt x="0" y="17842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29453" y="1912480"/>
            <a:ext cx="1664301" cy="1801901"/>
          </a:xfrm>
          <a:custGeom>
            <a:avLst/>
            <a:gdLst/>
            <a:ahLst/>
            <a:cxnLst/>
            <a:rect r="r" b="b" t="t" l="l"/>
            <a:pathLst>
              <a:path h="1801901" w="1664301">
                <a:moveTo>
                  <a:pt x="0" y="0"/>
                </a:moveTo>
                <a:lnTo>
                  <a:pt x="1664301" y="0"/>
                </a:lnTo>
                <a:lnTo>
                  <a:pt x="1664301" y="1801901"/>
                </a:lnTo>
                <a:lnTo>
                  <a:pt x="0" y="1801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349189" y="1912480"/>
            <a:ext cx="1799523" cy="1806223"/>
          </a:xfrm>
          <a:custGeom>
            <a:avLst/>
            <a:gdLst/>
            <a:ahLst/>
            <a:cxnLst/>
            <a:rect r="r" b="b" t="t" l="l"/>
            <a:pathLst>
              <a:path h="1806223" w="1799523">
                <a:moveTo>
                  <a:pt x="0" y="0"/>
                </a:moveTo>
                <a:lnTo>
                  <a:pt x="1799523" y="0"/>
                </a:lnTo>
                <a:lnTo>
                  <a:pt x="1799523" y="1806222"/>
                </a:lnTo>
                <a:lnTo>
                  <a:pt x="0" y="18062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292189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FFF9F2"/>
                </a:solidFill>
                <a:latin typeface="CMU Serif Semi-Bol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86365" y="6292189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FFF9F2"/>
                </a:solidFill>
                <a:latin typeface="CMU Serif Semi-Bold"/>
              </a:rPr>
              <a:t>2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49189" y="6292189"/>
            <a:ext cx="3915270" cy="535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9"/>
              </a:lnSpc>
            </a:pPr>
            <a:r>
              <a:rPr lang="en-US" sz="4669">
                <a:solidFill>
                  <a:srgbClr val="FFF9F2"/>
                </a:solidFill>
                <a:latin typeface="CMU Serif Semi-Bold"/>
              </a:rPr>
              <a:t>3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7100563"/>
            <a:ext cx="3915270" cy="195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474">
                <a:solidFill>
                  <a:srgbClr val="FFF9F2"/>
                </a:solidFill>
                <a:latin typeface="DejaVu Serif"/>
              </a:rPr>
              <a:t>Scientific Calculator Features: Addition of advanced functions (trigonometric, logarithmic, etc.).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86365" y="7100563"/>
            <a:ext cx="3915270" cy="156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474">
                <a:solidFill>
                  <a:srgbClr val="FFF9F2"/>
                </a:solidFill>
                <a:latin typeface="DejaVu Serif"/>
              </a:rPr>
              <a:t>History of Calculations: Implementing a history feature to track previous calculations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9189" y="7100563"/>
            <a:ext cx="3915270" cy="156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93"/>
              </a:lnSpc>
              <a:spcBef>
                <a:spcPct val="0"/>
              </a:spcBef>
            </a:pPr>
            <a:r>
              <a:rPr lang="en-US" sz="2474">
                <a:solidFill>
                  <a:srgbClr val="FFF9F2"/>
                </a:solidFill>
                <a:latin typeface="DejaVu Serif"/>
              </a:rPr>
              <a:t>Improved Styling: Enhancing the visual design for a more polished user interface.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29734" y="221243"/>
            <a:ext cx="5655707" cy="795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7"/>
              </a:lnSpc>
              <a:spcBef>
                <a:spcPct val="0"/>
              </a:spcBef>
            </a:pPr>
            <a:r>
              <a:rPr lang="en-US" sz="4669">
                <a:solidFill>
                  <a:srgbClr val="FFF9F2"/>
                </a:solidFill>
                <a:latin typeface="CMU Serif Semi-Bold"/>
              </a:rPr>
              <a:t>Future Improvements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4511" y="3786804"/>
            <a:ext cx="9998979" cy="1512346"/>
          </a:xfrm>
          <a:custGeom>
            <a:avLst/>
            <a:gdLst/>
            <a:ahLst/>
            <a:cxnLst/>
            <a:rect r="r" b="b" t="t" l="l"/>
            <a:pathLst>
              <a:path h="1512346" w="9998979">
                <a:moveTo>
                  <a:pt x="0" y="0"/>
                </a:moveTo>
                <a:lnTo>
                  <a:pt x="9998978" y="0"/>
                </a:lnTo>
                <a:lnTo>
                  <a:pt x="9998978" y="1512346"/>
                </a:lnTo>
                <a:lnTo>
                  <a:pt x="0" y="1512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8352" y="4144143"/>
            <a:ext cx="7682304" cy="143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28"/>
              </a:lnSpc>
            </a:pPr>
            <a:r>
              <a:rPr lang="en-US" sz="12474">
                <a:solidFill>
                  <a:srgbClr val="000000"/>
                </a:solidFill>
                <a:latin typeface="CMU Serif Semi-Bold"/>
              </a:rPr>
              <a:t>PROJECT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9570" y="6188122"/>
            <a:ext cx="12328860" cy="158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5"/>
              </a:lnSpc>
            </a:pPr>
            <a:r>
              <a:rPr lang="en-US" sz="13615">
                <a:solidFill>
                  <a:srgbClr val="000000"/>
                </a:solidFill>
                <a:latin typeface="CMU Serif Semi-Bold"/>
              </a:rPr>
              <a:t>SCREENSHOT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5007133" y="7529580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4" y="0"/>
                </a:lnTo>
                <a:lnTo>
                  <a:pt x="6561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-3897580" y="-3956093"/>
            <a:ext cx="6561734" cy="8229600"/>
          </a:xfrm>
          <a:custGeom>
            <a:avLst/>
            <a:gdLst/>
            <a:ahLst/>
            <a:cxnLst/>
            <a:rect r="r" b="b" t="t" l="l"/>
            <a:pathLst>
              <a:path h="8229600" w="6561734">
                <a:moveTo>
                  <a:pt x="0" y="0"/>
                </a:moveTo>
                <a:lnTo>
                  <a:pt x="6561735" y="0"/>
                </a:lnTo>
                <a:lnTo>
                  <a:pt x="656173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6093">
            <a:off x="16231257" y="9192111"/>
            <a:ext cx="3200444" cy="492068"/>
          </a:xfrm>
          <a:custGeom>
            <a:avLst/>
            <a:gdLst/>
            <a:ahLst/>
            <a:cxnLst/>
            <a:rect r="r" b="b" t="t" l="l"/>
            <a:pathLst>
              <a:path h="492068" w="3200444">
                <a:moveTo>
                  <a:pt x="0" y="0"/>
                </a:moveTo>
                <a:lnTo>
                  <a:pt x="3200444" y="0"/>
                </a:lnTo>
                <a:lnTo>
                  <a:pt x="3200444" y="492068"/>
                </a:lnTo>
                <a:lnTo>
                  <a:pt x="0" y="492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95" t="0" r="-559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DAFyPdT69cw</dc:identifier>
  <dcterms:modified xsi:type="dcterms:W3CDTF">2011-08-01T06:04:30Z</dcterms:modified>
  <cp:revision>1</cp:revision>
  <dc:title>Blue organic elegant scrapbook digital marketing presentation</dc:title>
</cp:coreProperties>
</file>